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69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7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5096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3915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826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5774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700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1547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94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577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103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8727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1854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2291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354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222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590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4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B7F8B-973A-4E4E-8E0C-B8CCD5F62764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5ACE291-CDFF-4232-B254-FC0E3F3ABC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036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A697A1-36DE-4DE7-90F8-E3C79E904266}"/>
              </a:ext>
            </a:extLst>
          </p:cNvPr>
          <p:cNvSpPr txBox="1"/>
          <p:nvPr/>
        </p:nvSpPr>
        <p:spPr>
          <a:xfrm>
            <a:off x="885524" y="1270534"/>
            <a:ext cx="94327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dirty="0">
                <a:solidFill>
                  <a:srgbClr val="FF0000"/>
                </a:solidFill>
              </a:rPr>
              <a:t>SOCIOLOGY </a:t>
            </a:r>
            <a:r>
              <a:rPr lang="en-IN" sz="6000">
                <a:solidFill>
                  <a:srgbClr val="FF0000"/>
                </a:solidFill>
              </a:rPr>
              <a:t>AND NATURE OF </a:t>
            </a:r>
            <a:r>
              <a:rPr lang="en-IN" sz="6000" dirty="0">
                <a:solidFill>
                  <a:srgbClr val="FF0000"/>
                </a:solidFill>
              </a:rPr>
              <a:t>SOCIOLOGY</a:t>
            </a:r>
          </a:p>
        </p:txBody>
      </p:sp>
    </p:spTree>
    <p:extLst>
      <p:ext uri="{BB962C8B-B14F-4D97-AF65-F5344CB8AC3E}">
        <p14:creationId xmlns:p14="http://schemas.microsoft.com/office/powerpoint/2010/main" val="357298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6F6FCA-FDEE-89C0-48CB-F3DC0C7185B5}"/>
              </a:ext>
            </a:extLst>
          </p:cNvPr>
          <p:cNvSpPr txBox="1"/>
          <p:nvPr/>
        </p:nvSpPr>
        <p:spPr>
          <a:xfrm>
            <a:off x="500515" y="1169249"/>
            <a:ext cx="1003914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SOCIOLOGY</a:t>
            </a:r>
          </a:p>
          <a:p>
            <a:endParaRPr lang="en-US" dirty="0"/>
          </a:p>
          <a:p>
            <a:r>
              <a:rPr lang="en-US" sz="2400" dirty="0">
                <a:solidFill>
                  <a:srgbClr val="FF0000"/>
                </a:solidFill>
              </a:rPr>
              <a:t>Sociology is the youngest of the social science. Its major concern is society, and hence to is popularly known as the “Science of Society”.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000" dirty="0"/>
              <a:t>Etymological, the term sociological is the </a:t>
            </a:r>
            <a:r>
              <a:rPr lang="en-US" sz="2000" b="1" dirty="0"/>
              <a:t>combination of two words</a:t>
            </a:r>
            <a:r>
              <a:rPr lang="en-US" sz="2000" dirty="0"/>
              <a:t>. One </a:t>
            </a:r>
            <a:r>
              <a:rPr lang="en-US" sz="2000" b="1" dirty="0"/>
              <a:t>Latin words- ‘</a:t>
            </a:r>
            <a:r>
              <a:rPr lang="en-US" sz="2000" b="1" dirty="0" err="1"/>
              <a:t>Societus</a:t>
            </a:r>
            <a:r>
              <a:rPr lang="en-US" sz="2000" dirty="0"/>
              <a:t>’ and other </a:t>
            </a:r>
            <a:r>
              <a:rPr lang="en-US" sz="2000" b="1" dirty="0"/>
              <a:t>Greek words-logos</a:t>
            </a:r>
            <a:r>
              <a:rPr lang="en-US" sz="2000" dirty="0"/>
              <a:t>’, in which ‘</a:t>
            </a:r>
            <a:r>
              <a:rPr lang="en-US" sz="2000" b="1" dirty="0" err="1"/>
              <a:t>Societus</a:t>
            </a:r>
            <a:r>
              <a:rPr lang="en-US" sz="2000" b="1" dirty="0"/>
              <a:t>’ means society </a:t>
            </a:r>
            <a:r>
              <a:rPr lang="en-US" sz="2000" dirty="0"/>
              <a:t>and </a:t>
            </a:r>
            <a:r>
              <a:rPr lang="en-US" sz="2000" b="1" dirty="0"/>
              <a:t>logos’ means study or Science</a:t>
            </a: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In this way etymological meaning of Sociology is the Study of the Society or Science of the Society</a:t>
            </a:r>
            <a:r>
              <a:rPr lang="en-US" sz="2000" dirty="0"/>
              <a:t>.</a:t>
            </a:r>
          </a:p>
          <a:p>
            <a:endParaRPr lang="en-US" sz="20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09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0DC352-0B08-1CB9-0201-86CC447249DA}"/>
              </a:ext>
            </a:extLst>
          </p:cNvPr>
          <p:cNvSpPr txBox="1"/>
          <p:nvPr/>
        </p:nvSpPr>
        <p:spPr>
          <a:xfrm>
            <a:off x="154004" y="1"/>
            <a:ext cx="1196420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Definition</a:t>
            </a:r>
          </a:p>
          <a:p>
            <a:r>
              <a:rPr lang="en-US" sz="2000" b="1" dirty="0"/>
              <a:t>Different Scholars have defined Sociology in different ways. Though the content of definition is the same, definitions very from person to person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r>
              <a:rPr lang="en-US" dirty="0"/>
              <a:t>“</a:t>
            </a:r>
            <a:r>
              <a:rPr lang="en-US" b="1" dirty="0">
                <a:solidFill>
                  <a:srgbClr val="002060"/>
                </a:solidFill>
              </a:rPr>
              <a:t>Sociology is a science of Society</a:t>
            </a:r>
            <a:r>
              <a:rPr lang="en-US" dirty="0"/>
              <a:t>.” –</a:t>
            </a:r>
            <a:r>
              <a:rPr lang="en-US" b="1" dirty="0">
                <a:solidFill>
                  <a:srgbClr val="C00000"/>
                </a:solidFill>
              </a:rPr>
              <a:t>L.F Ward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MacIver and Page</a:t>
            </a:r>
          </a:p>
          <a:p>
            <a:r>
              <a:rPr lang="en-US" b="1" dirty="0">
                <a:solidFill>
                  <a:srgbClr val="002060"/>
                </a:solidFill>
              </a:rPr>
              <a:t>“Sociology is about Social relationship, the net of relationship, we call Society”</a:t>
            </a:r>
          </a:p>
          <a:p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M .  Ginsberg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“Sociology is the Study of human interaction and interrelation, their conditions and consequence”</a:t>
            </a:r>
            <a:endParaRPr lang="en-US" dirty="0"/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Young</a:t>
            </a:r>
          </a:p>
          <a:p>
            <a:r>
              <a:rPr lang="en-US" b="1" dirty="0">
                <a:solidFill>
                  <a:srgbClr val="002060"/>
                </a:solidFill>
              </a:rPr>
              <a:t>“Sociology is the scientific study of the structure of social life”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R.E. Park and F.W. Burgess</a:t>
            </a:r>
            <a:r>
              <a:rPr lang="en-US" dirty="0"/>
              <a:t>, </a:t>
            </a:r>
            <a:r>
              <a:rPr lang="en-US" b="1" dirty="0">
                <a:solidFill>
                  <a:srgbClr val="002060"/>
                </a:solidFill>
              </a:rPr>
              <a:t>“Sociology is the science of collective </a:t>
            </a:r>
            <a:r>
              <a:rPr lang="en-US" b="1" dirty="0" err="1">
                <a:solidFill>
                  <a:srgbClr val="002060"/>
                </a:solidFill>
              </a:rPr>
              <a:t>behaviour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J. F. </a:t>
            </a:r>
            <a:r>
              <a:rPr lang="en-US" b="1" dirty="0" err="1">
                <a:solidFill>
                  <a:srgbClr val="C00000"/>
                </a:solidFill>
              </a:rPr>
              <a:t>Cuber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Sociology may be defined as a body of scientific knowledge about human relationships</a:t>
            </a:r>
            <a:r>
              <a:rPr lang="en-US" dirty="0"/>
              <a:t>,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9011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37FDF6-FB5E-1E28-976E-3C09C0817A0C}"/>
              </a:ext>
            </a:extLst>
          </p:cNvPr>
          <p:cNvSpPr txBox="1"/>
          <p:nvPr/>
        </p:nvSpPr>
        <p:spPr>
          <a:xfrm>
            <a:off x="404262" y="856648"/>
            <a:ext cx="1032790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HOW DID SOCIOLOGY BEGIN</a:t>
            </a:r>
          </a:p>
          <a:p>
            <a:r>
              <a:rPr lang="en-IN" dirty="0"/>
              <a:t>Sociology emerged in </a:t>
            </a:r>
            <a:r>
              <a:rPr lang="en-IN" b="1" dirty="0">
                <a:solidFill>
                  <a:srgbClr val="002060"/>
                </a:solidFill>
              </a:rPr>
              <a:t>middle of nineteen century in Europe</a:t>
            </a:r>
          </a:p>
          <a:p>
            <a:r>
              <a:rPr lang="en-IN" dirty="0"/>
              <a:t> Three factors that led to development of sociology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2060"/>
                </a:solidFill>
              </a:rPr>
              <a:t>Industrial Revolution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2060"/>
                </a:solidFill>
              </a:rPr>
              <a:t>Travel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2060"/>
                </a:solidFill>
              </a:rPr>
              <a:t>Success of physical sciences</a:t>
            </a:r>
          </a:p>
          <a:p>
            <a:endParaRPr lang="en-IN" dirty="0"/>
          </a:p>
          <a:p>
            <a:r>
              <a:rPr lang="en-US" sz="2000" b="1" dirty="0"/>
              <a:t>Auguste Comte in France coined the word 'sociology' in his Book Positive Philosophy published in 1838.Earlier it was named Social Physics.</a:t>
            </a:r>
          </a:p>
          <a:p>
            <a:r>
              <a:rPr lang="en-US" sz="2000" dirty="0"/>
              <a:t>He believed that a science of sociology should be based on systematic observation and classification not on authority and speculation. This was a relatively new idea at that time.</a:t>
            </a:r>
          </a:p>
          <a:p>
            <a:endParaRPr lang="en-US" sz="2000" dirty="0"/>
          </a:p>
          <a:p>
            <a:r>
              <a:rPr lang="en-US" sz="2000" b="1" dirty="0"/>
              <a:t>Herbert Spencer </a:t>
            </a:r>
            <a:r>
              <a:rPr lang="en-US" sz="2000" dirty="0"/>
              <a:t>in England published his </a:t>
            </a:r>
            <a:r>
              <a:rPr lang="en-US" sz="2000" b="1" dirty="0"/>
              <a:t>Principles of Sociology </a:t>
            </a:r>
            <a:r>
              <a:rPr lang="en-US" sz="2000" dirty="0"/>
              <a:t>in 1876. He applied the theory of organic evolution to human society and developed a </a:t>
            </a:r>
            <a:r>
              <a:rPr lang="en-US" sz="2000" b="1" dirty="0"/>
              <a:t>grand theory of social evolution</a:t>
            </a:r>
            <a:r>
              <a:rPr lang="en-US" dirty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9220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BA1EA-05C2-ADCA-74D4-4AC1E32BA89B}"/>
              </a:ext>
            </a:extLst>
          </p:cNvPr>
          <p:cNvSpPr txBox="1"/>
          <p:nvPr/>
        </p:nvSpPr>
        <p:spPr>
          <a:xfrm>
            <a:off x="471638" y="250257"/>
            <a:ext cx="111268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Early Sociologists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Auguste Comte</a:t>
            </a:r>
            <a:r>
              <a:rPr lang="en-US" dirty="0"/>
              <a:t>(1798-1857) </a:t>
            </a:r>
          </a:p>
          <a:p>
            <a:r>
              <a:rPr lang="en-US" sz="2000" b="1" dirty="0"/>
              <a:t>Known as father of sociology </a:t>
            </a:r>
          </a:p>
          <a:p>
            <a:r>
              <a:rPr lang="en-US" sz="2000" dirty="0"/>
              <a:t>• </a:t>
            </a:r>
            <a:r>
              <a:rPr lang="en-US" sz="2000" b="1" dirty="0"/>
              <a:t>‘Auguste Comte </a:t>
            </a:r>
            <a:r>
              <a:rPr lang="en-US" sz="2000" dirty="0"/>
              <a:t>argued that the methods used in </a:t>
            </a:r>
            <a:r>
              <a:rPr lang="en-US" sz="2000" b="1" dirty="0"/>
              <a:t>physics </a:t>
            </a:r>
            <a:r>
              <a:rPr lang="en-US" sz="2000" dirty="0"/>
              <a:t>should be used for the </a:t>
            </a:r>
            <a:r>
              <a:rPr lang="en-US" sz="2000" b="1" dirty="0"/>
              <a:t>study of society.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Such a study would reveal the laws of evolution and the laws of the functioning of society.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Once this knowledge was available, we would be able to build society scientifically. Thus, the programmes of social reconstruction should follow a scientific understanding of society. </a:t>
            </a:r>
          </a:p>
          <a:p>
            <a:r>
              <a:rPr lang="en-US" sz="2000" dirty="0"/>
              <a:t>     Comte identified </a:t>
            </a:r>
            <a:r>
              <a:rPr lang="en-US" sz="2000" b="1" dirty="0"/>
              <a:t>three stages of human society</a:t>
            </a:r>
            <a:r>
              <a:rPr lang="en-US" sz="20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Theological,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Metaphysical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 Positivism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Herbert Spencer (1820-1903)</a:t>
            </a:r>
          </a:p>
          <a:p>
            <a:r>
              <a:rPr lang="en-US" dirty="0"/>
              <a:t>• </a:t>
            </a:r>
            <a:r>
              <a:rPr lang="en-US" sz="2000" dirty="0"/>
              <a:t>Spencer viewed that societies </a:t>
            </a:r>
            <a:r>
              <a:rPr lang="en-US" sz="2000" b="1" dirty="0"/>
              <a:t>evolve in the same manner as living organisms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As generations pass, the most capable members of a society survive, while the less capable die out.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Thus, overtime societies become more differentiated and complex.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Spencer's views of the evolution of societies are known as </a:t>
            </a:r>
            <a:r>
              <a:rPr lang="en-US" sz="2000" b="1" dirty="0"/>
              <a:t>social Darwinism.</a:t>
            </a:r>
          </a:p>
        </p:txBody>
      </p:sp>
    </p:spTree>
    <p:extLst>
      <p:ext uri="{BB962C8B-B14F-4D97-AF65-F5344CB8AC3E}">
        <p14:creationId xmlns:p14="http://schemas.microsoft.com/office/powerpoint/2010/main" val="1683406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DDD25-D62E-CE4E-3BE1-188996BE575E}"/>
              </a:ext>
            </a:extLst>
          </p:cNvPr>
          <p:cNvSpPr txBox="1"/>
          <p:nvPr/>
        </p:nvSpPr>
        <p:spPr>
          <a:xfrm>
            <a:off x="673768" y="654518"/>
            <a:ext cx="1082842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Emile </a:t>
            </a:r>
            <a:r>
              <a:rPr lang="en-US" sz="2000" b="1" dirty="0" err="1">
                <a:solidFill>
                  <a:srgbClr val="FF0000"/>
                </a:solidFill>
              </a:rPr>
              <a:t>Dukhiem</a:t>
            </a:r>
            <a:r>
              <a:rPr lang="en-US" sz="2000" b="1" dirty="0">
                <a:solidFill>
                  <a:srgbClr val="FF0000"/>
                </a:solidFill>
              </a:rPr>
              <a:t> (1858-1917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</a:t>
            </a:r>
            <a:r>
              <a:rPr lang="en-US" sz="2000" b="1" dirty="0"/>
              <a:t>credit for developing sociology as an independent discipline and science also goes to Emile Durkheim </a:t>
            </a:r>
            <a:r>
              <a:rPr lang="en-US" sz="20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To him, sociology, to be scientific must </a:t>
            </a:r>
            <a:r>
              <a:rPr lang="en-US" sz="2000" b="1" dirty="0"/>
              <a:t>study social facts’.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Social Fact is exterior to human mind and but it  has constraints on human behavior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Emile Durkheim gave the most notable early demonstration of scientific methodology in sociology.</a:t>
            </a:r>
          </a:p>
          <a:p>
            <a:r>
              <a:rPr lang="en-US" b="1" dirty="0">
                <a:solidFill>
                  <a:srgbClr val="FF0000"/>
                </a:solidFill>
              </a:rPr>
              <a:t>Max Weber (1864-1920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Weber is of the view that Sociology should </a:t>
            </a:r>
            <a:r>
              <a:rPr lang="en-US" sz="2000" b="1" dirty="0"/>
              <a:t>focus on studying social action </a:t>
            </a:r>
            <a:r>
              <a:rPr lang="en-US" sz="2000" dirty="0"/>
              <a:t>of individuals and the method used should be different from the natural sciences.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Social action, according to Weber should be studied subjectively emphasizing the uniqueness of each society</a:t>
            </a:r>
            <a:r>
              <a:rPr lang="en-US" dirty="0"/>
              <a:t>.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Karl Marx (1818-1883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Marx emphasized the role of historical factors in conditioning the behavior of human beings.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Marx believed that </a:t>
            </a:r>
            <a:r>
              <a:rPr lang="en-US" sz="2000" b="1" dirty="0"/>
              <a:t>conflict was the initiator of social change.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Therefore, he has given central importance to the </a:t>
            </a:r>
            <a:r>
              <a:rPr lang="en-US" sz="2000" b="1" dirty="0"/>
              <a:t>concept of conflict</a:t>
            </a: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398207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E0DBFD-7378-AD42-5E71-CB48C11F25F4}"/>
              </a:ext>
            </a:extLst>
          </p:cNvPr>
          <p:cNvSpPr txBox="1"/>
          <p:nvPr/>
        </p:nvSpPr>
        <p:spPr>
          <a:xfrm>
            <a:off x="240632" y="338252"/>
            <a:ext cx="11165305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Development of Sociology In India</a:t>
            </a:r>
          </a:p>
          <a:p>
            <a:r>
              <a:rPr lang="en-US" sz="2000" b="1" dirty="0"/>
              <a:t>The growth of sociology in India can be divided into three phases</a:t>
            </a:r>
            <a:r>
              <a:rPr lang="en-US" sz="2000" dirty="0"/>
              <a:t>. 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 First phase,  </a:t>
            </a:r>
            <a:r>
              <a:rPr lang="en-US" sz="2000" b="1" dirty="0"/>
              <a:t>covering the period from 1769 to 1900</a:t>
            </a:r>
            <a:r>
              <a:rPr lang="en-US" sz="2000" dirty="0"/>
              <a:t>,</a:t>
            </a:r>
          </a:p>
          <a:p>
            <a:r>
              <a:rPr lang="en-US" sz="2000" dirty="0"/>
              <a:t> the foundation of sociology was laid down</a:t>
            </a:r>
            <a:r>
              <a:rPr lang="en-US" dirty="0"/>
              <a:t>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1769 to 1900</a:t>
            </a:r>
          </a:p>
          <a:p>
            <a:r>
              <a:rPr lang="en-US" sz="2000" dirty="0"/>
              <a:t>• The British believed that it was important to understand Indian society for </a:t>
            </a:r>
          </a:p>
          <a:p>
            <a:r>
              <a:rPr lang="en-US" sz="2000" dirty="0"/>
              <a:t> smooth governance. They drew on various sources like classical Sanskrit </a:t>
            </a:r>
          </a:p>
          <a:p>
            <a:r>
              <a:rPr lang="en-US" sz="2000" dirty="0"/>
              <a:t> literature to understand the Indian way of life. They carried out the first </a:t>
            </a:r>
          </a:p>
          <a:p>
            <a:r>
              <a:rPr lang="en-US" sz="2000" dirty="0"/>
              <a:t> census of India in 1871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sz="2000" b="1" dirty="0">
                <a:solidFill>
                  <a:srgbClr val="FF0000"/>
                </a:solidFill>
              </a:rPr>
              <a:t>Sociology became a profession, a university subject, during the second phase, from 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1901 to 1950</a:t>
            </a:r>
            <a:r>
              <a:rPr lang="en-US" b="1" dirty="0"/>
              <a:t>.</a:t>
            </a:r>
          </a:p>
          <a:p>
            <a:r>
              <a:rPr lang="en-US" b="1" dirty="0"/>
              <a:t> • </a:t>
            </a:r>
            <a:r>
              <a:rPr lang="en-US" sz="2000" dirty="0"/>
              <a:t>This phase coincided with the professional development of Sociology in </a:t>
            </a:r>
            <a:r>
              <a:rPr lang="en-US" sz="2000" dirty="0" err="1"/>
              <a:t>India.And</a:t>
            </a:r>
            <a:r>
              <a:rPr lang="en-US" sz="2000" dirty="0"/>
              <a:t> anthropologists like Rivers and Radcliffe-Brown from Europe started working in India. </a:t>
            </a:r>
          </a:p>
          <a:p>
            <a:r>
              <a:rPr lang="en-US" sz="2000" dirty="0"/>
              <a:t>This was also the time when Sociology was introduced in the Universities in India.</a:t>
            </a:r>
          </a:p>
          <a:p>
            <a:r>
              <a:rPr lang="en-US" sz="2000" dirty="0"/>
              <a:t> Early Indian sociologists like GS </a:t>
            </a:r>
            <a:r>
              <a:rPr lang="en-US" sz="2000" dirty="0" err="1"/>
              <a:t>Ghurye</a:t>
            </a:r>
            <a:r>
              <a:rPr lang="en-US" sz="2000" dirty="0"/>
              <a:t> were trained in the West</a:t>
            </a:r>
          </a:p>
        </p:txBody>
      </p:sp>
    </p:spTree>
    <p:extLst>
      <p:ext uri="{BB962C8B-B14F-4D97-AF65-F5344CB8AC3E}">
        <p14:creationId xmlns:p14="http://schemas.microsoft.com/office/powerpoint/2010/main" val="2700058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531E84-CF3C-BFA9-7EEF-75F833296FB2}"/>
              </a:ext>
            </a:extLst>
          </p:cNvPr>
          <p:cNvSpPr txBox="1"/>
          <p:nvPr/>
        </p:nvSpPr>
        <p:spPr>
          <a:xfrm>
            <a:off x="327259" y="413886"/>
            <a:ext cx="10684042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After 1947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The third phase, beginning after India's independence</a:t>
            </a:r>
            <a:r>
              <a:rPr lang="en-US" sz="2000" dirty="0"/>
              <a:t>, </a:t>
            </a:r>
          </a:p>
          <a:p>
            <a:r>
              <a:rPr lang="en-US" sz="2000" dirty="0"/>
              <a:t>was marked by programmes of planned development, increased interaction of Indian sociologists </a:t>
            </a:r>
          </a:p>
          <a:p>
            <a:r>
              <a:rPr lang="en-US" sz="2000" dirty="0"/>
              <a:t>  with their foreign counterparts, availability of money for research, and intensification of research and publications</a:t>
            </a:r>
          </a:p>
          <a:p>
            <a:r>
              <a:rPr lang="en-US" sz="2000" dirty="0"/>
              <a:t>• There was sharp rise in the popularity of the discipline in India. More </a:t>
            </a:r>
          </a:p>
          <a:p>
            <a:r>
              <a:rPr lang="en-US" sz="2000" dirty="0"/>
              <a:t>teaching and research positions were created, as sociology and social </a:t>
            </a:r>
          </a:p>
          <a:p>
            <a:r>
              <a:rPr lang="en-US" sz="2000" dirty="0"/>
              <a:t>anthropology become university subjects and more and more of their </a:t>
            </a:r>
          </a:p>
          <a:p>
            <a:r>
              <a:rPr lang="en-US" sz="2000" dirty="0"/>
              <a:t>departments were opened up. </a:t>
            </a:r>
          </a:p>
          <a:p>
            <a:r>
              <a:rPr lang="en-US" sz="2000" dirty="0"/>
              <a:t>• With the era of planned development the need to know about Indian society </a:t>
            </a:r>
          </a:p>
          <a:p>
            <a:r>
              <a:rPr lang="en-US" sz="2000" dirty="0"/>
              <a:t>increased. Village studies began in India after the independence especially </a:t>
            </a:r>
          </a:p>
          <a:p>
            <a:r>
              <a:rPr lang="en-US" sz="2000" dirty="0"/>
              <a:t>because of the collaboration of Indian sociologists with their American </a:t>
            </a:r>
          </a:p>
          <a:p>
            <a:r>
              <a:rPr lang="en-US" sz="2000" dirty="0"/>
              <a:t>counterparts. In addition, several Indian communities, both tribes and </a:t>
            </a:r>
          </a:p>
          <a:p>
            <a:r>
              <a:rPr lang="en-US" sz="2000" dirty="0"/>
              <a:t>castes, were also intensively studied.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954430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9B66DF-1B01-D51E-B65A-200E0DB956BB}"/>
              </a:ext>
            </a:extLst>
          </p:cNvPr>
          <p:cNvSpPr txBox="1"/>
          <p:nvPr/>
        </p:nvSpPr>
        <p:spPr>
          <a:xfrm>
            <a:off x="221381" y="683395"/>
            <a:ext cx="9875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200" dirty="0">
                <a:solidFill>
                  <a:srgbClr val="FF0000"/>
                </a:solidFill>
              </a:rPr>
              <a:t>Nature of Sociology</a:t>
            </a:r>
          </a:p>
        </p:txBody>
      </p:sp>
    </p:spTree>
    <p:extLst>
      <p:ext uri="{BB962C8B-B14F-4D97-AF65-F5344CB8AC3E}">
        <p14:creationId xmlns:p14="http://schemas.microsoft.com/office/powerpoint/2010/main" val="666818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EEFF0D-6578-1CFB-AA43-91DA7BFC6818}"/>
              </a:ext>
            </a:extLst>
          </p:cNvPr>
          <p:cNvSpPr txBox="1"/>
          <p:nvPr/>
        </p:nvSpPr>
        <p:spPr>
          <a:xfrm>
            <a:off x="163629" y="288758"/>
            <a:ext cx="1136743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Nature of Sociology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000" b="1" dirty="0">
                <a:solidFill>
                  <a:srgbClr val="C00000"/>
                </a:solidFill>
              </a:rPr>
              <a:t>Sociology is a science. A</a:t>
            </a:r>
            <a:r>
              <a:rPr lang="en-US" dirty="0"/>
              <a:t> sciences which helps to understand the society. So, it has its own characteristics.</a:t>
            </a:r>
          </a:p>
          <a:p>
            <a:endParaRPr lang="en-US" dirty="0"/>
          </a:p>
          <a:p>
            <a:r>
              <a:rPr lang="en-US" sz="2000" dirty="0"/>
              <a:t>They are as follows: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Sociology is an </a:t>
            </a:r>
            <a:r>
              <a:rPr lang="en-US" sz="2000" b="1" dirty="0"/>
              <a:t>independent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Sociology is </a:t>
            </a:r>
            <a:r>
              <a:rPr lang="en-US" sz="2000" b="1" dirty="0"/>
              <a:t>a social science</a:t>
            </a:r>
            <a:r>
              <a:rPr lang="en-US" sz="2000" dirty="0"/>
              <a:t>, not a physical science (it studies human beings, the social behavior, social activities as well as social life.)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Sociology is </a:t>
            </a:r>
            <a:r>
              <a:rPr lang="en-US" sz="2000" b="1" dirty="0"/>
              <a:t>the pure science</a:t>
            </a:r>
            <a:r>
              <a:rPr lang="en-US" sz="2000" dirty="0"/>
              <a:t>, not an applied science. (Sociology is a subject where there are no practical works. Sociology observes then society in a theoretical way but not in practical way)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Sociology is </a:t>
            </a:r>
            <a:r>
              <a:rPr lang="en-US" sz="2000" b="1" dirty="0"/>
              <a:t>abstract science</a:t>
            </a:r>
            <a:r>
              <a:rPr lang="en-US" sz="2000" dirty="0"/>
              <a:t>, not concrete 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Sociology </a:t>
            </a:r>
            <a:r>
              <a:rPr lang="en-US" sz="2000" b="1" dirty="0"/>
              <a:t>is all about generalizing</a:t>
            </a:r>
            <a:r>
              <a:rPr lang="en-US" sz="2000" dirty="0"/>
              <a:t>, not particularizing or individualizing.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Sociology is </a:t>
            </a:r>
            <a:r>
              <a:rPr lang="en-US" sz="2000" b="1" dirty="0"/>
              <a:t>a categorical or positive science </a:t>
            </a:r>
            <a:r>
              <a:rPr lang="en-US" sz="2000" dirty="0"/>
              <a:t>not a normative one. (It concerns with what is like but does not concern with what should be or what ought to be.)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Sociology is </a:t>
            </a:r>
            <a:r>
              <a:rPr lang="en-US" sz="2000" b="1" dirty="0"/>
              <a:t>both rational and empirical s</a:t>
            </a:r>
            <a:r>
              <a:rPr lang="en-US" sz="2000" dirty="0"/>
              <a:t>cience. (it is both dynamic with relations and the theories and observation, experimentation)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916646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FAB5A5-4775-7B3C-3D27-3C8D846BD237}"/>
              </a:ext>
            </a:extLst>
          </p:cNvPr>
          <p:cNvSpPr txBox="1"/>
          <p:nvPr/>
        </p:nvSpPr>
        <p:spPr>
          <a:xfrm>
            <a:off x="1482290" y="1222409"/>
            <a:ext cx="104819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04923261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217</TotalTime>
  <Words>1141</Words>
  <Application>Microsoft Office PowerPoint</Application>
  <PresentationFormat>Widescreen</PresentationFormat>
  <Paragraphs>107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Nandini Kanwar</dc:creator>
  <cp:lastModifiedBy>Nandini Kanwar</cp:lastModifiedBy>
  <cp:revision>10</cp:revision>
  <dcterms:created xsi:type="dcterms:W3CDTF">2022-07-12T16:05:02Z</dcterms:created>
  <dcterms:modified xsi:type="dcterms:W3CDTF">2022-07-21T15:24:12Z</dcterms:modified>
</cp:coreProperties>
</file>